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5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829"/>
    <a:srgbClr val="F1D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8F60B-A612-4B13-BE9F-E96005FB9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26F6E1-ADFE-4323-8414-F94E7331C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29F1C-79E7-4ECF-A0A1-8DA50400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96BE4-3FE0-41AC-99C1-31ADDCB3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4F190-A86C-45A6-BF70-3A7EDA9DC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32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D03C1-4BC7-4106-8E73-6221F3C0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A9385E-470A-4021-8607-4C94ADDAD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8A830-38DF-4085-B233-AD2BAD28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5282D-4E2B-40A1-A789-2EE9CC85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1F0312-B31B-44DC-8B6C-2C32710B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4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81137-8266-4144-8276-9B3347993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B50686-3F25-4F3B-B448-D1BAADCAD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02D8B-AE78-4A78-B306-9562DD0F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7FF2A-7CF5-4CEF-8275-7DEBEBC2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2DA5E-A18E-4D26-AEEE-AD4244B5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99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55444-5888-4790-B2A2-D1FA3B31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536A8-BAC5-426F-AACD-1FAC482C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C12BF-37F9-4F6F-93C9-9AB489E1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B47A3-2C23-4DAC-A67B-C94B9423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04B565-9B55-4C00-8DD3-D5CBA5FA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6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00BBF-882D-4AEF-9EA8-29283567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6E692-2C0A-4262-AD03-827E618FD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E6C63-3FD3-4F70-BD8C-7E7D6CEC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4301C-12AF-42A9-8CE5-14036C7C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8F7D6-0D69-4765-BA41-403E63AD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8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64763-CEC8-40DC-A901-08AA07AC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9D9C8-C34F-4D01-82DA-09826B338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A4601-7070-4A34-8941-A2AD40F1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8FEBAF-542D-412B-AD1C-F2993567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137BF0-1753-4B05-A023-A1617C53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963BA-876B-4589-B961-239DF7F0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68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00BED-1646-46C0-8E74-CCEB833C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DE74DF-8B08-4D10-A118-485B94960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07F372-E85B-4DB7-9C56-5ED47CB5C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5EF08-7615-4637-B27B-6B428963E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B44697-64B7-46F4-92B8-55679685C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592487-399E-4F75-834F-525B05C5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85DE5C-FCA9-466C-84F2-1602FEA9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E5B0ED-0AC6-4DDD-9E4B-E8371EBE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2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3FC0E-C0C5-4243-BE4E-C38D6FB3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CD8564-AC72-4853-A5AB-9E40A039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90845A-1D81-44F9-A21A-B4FF2C6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5221A7-BF45-4E1F-90A9-CEE48FE0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CAE743-E451-4651-BDD0-C58D0131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4590B3-8D59-45C0-A9F7-C0FE9952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0B78-5D3F-4AB6-85E9-080B37DE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7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28D5-4612-4CA6-9BD4-0711B4AF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5EEA1-8F7B-4F0C-BC04-8581316A9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30C43B-B450-41BC-B1B9-F15D62E38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DDC5F-AF3B-48ED-8E3B-7404A280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97FAC8-A059-4374-8105-D2630CED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0CA86-5250-47E5-B809-B599C6FD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9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8172E-8401-4811-8D81-60831572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7FCBD3-E262-4341-804C-3875142FA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503B55-2973-4CD3-AEC6-5123A7A02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0CD8C4-F7F5-44C9-8105-D929543D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AFFBEA-8B69-4BCF-A08F-1F8D0D84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497176-9D0E-40A4-84F6-A5B52E80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9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C0E074-A366-4E71-8F7F-C9465654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907635-EDEA-482F-BCDF-AFAF232DA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D728A-6502-4CE5-9908-94ABE7232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B364-6441-4280-819A-654DF1D3C07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7DD311-C915-4EAB-9B81-C8C4401B1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5F4052-466C-407D-AFBC-B96C18FBA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664E-85ED-42F0-801F-DD44BA7E3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8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B7ED2A-EA85-43D3-AF44-024A57640FD8}"/>
              </a:ext>
            </a:extLst>
          </p:cNvPr>
          <p:cNvCxnSpPr/>
          <p:nvPr/>
        </p:nvCxnSpPr>
        <p:spPr>
          <a:xfrm>
            <a:off x="3242238" y="4867369"/>
            <a:ext cx="5707524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5F35F80-B79E-4AA8-BCEC-66060949F1CC}"/>
              </a:ext>
            </a:extLst>
          </p:cNvPr>
          <p:cNvSpPr/>
          <p:nvPr/>
        </p:nvSpPr>
        <p:spPr>
          <a:xfrm>
            <a:off x="3610384" y="2356391"/>
            <a:ext cx="497123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lịch</a:t>
            </a:r>
            <a:r>
              <a:rPr lang="en-US" altLang="zh-CN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sử</a:t>
            </a:r>
            <a:endParaRPr lang="en-US" altLang="zh-CN" sz="88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UTM Davida" panose="02040603050506020204" pitchFamily="18" charset="0"/>
              <a:ea typeface="叶根友特楷简体" panose="02010601030101010101" pitchFamily="2" charset="-122"/>
            </a:endParaRPr>
          </a:p>
          <a:p>
            <a:pPr algn="ctr">
              <a:lnSpc>
                <a:spcPts val="9000"/>
              </a:lnSpc>
            </a:pP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tiến</a:t>
            </a:r>
            <a:r>
              <a:rPr lang="en-US" altLang="zh-CN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hoá</a:t>
            </a:r>
            <a:endParaRPr lang="zh-CN" altLang="en-US" sz="8800" b="1" i="0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UTM Davida" panose="02040603050506020204" pitchFamily="18" charset="0"/>
              <a:ea typeface="叶根友特楷简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67B335-0C2A-4126-839A-C747305F612B}"/>
              </a:ext>
            </a:extLst>
          </p:cNvPr>
          <p:cNvGrpSpPr/>
          <p:nvPr/>
        </p:nvGrpSpPr>
        <p:grpSpPr>
          <a:xfrm>
            <a:off x="3242238" y="1450648"/>
            <a:ext cx="5707524" cy="527090"/>
            <a:chOff x="3167955" y="1318568"/>
            <a:chExt cx="5707524" cy="5270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ED80F04-9FAF-43D1-B849-3DC1491ADFF0}"/>
                </a:ext>
              </a:extLst>
            </p:cNvPr>
            <p:cNvSpPr/>
            <p:nvPr/>
          </p:nvSpPr>
          <p:spPr>
            <a:xfrm>
              <a:off x="3167955" y="1318568"/>
              <a:ext cx="5707524" cy="527090"/>
            </a:xfrm>
            <a:prstGeom prst="roundRect">
              <a:avLst>
                <a:gd name="adj" fmla="val 49678"/>
              </a:avLst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E33D0FC-7851-4C86-92FD-152AEE1B6093}"/>
                </a:ext>
              </a:extLst>
            </p:cNvPr>
            <p:cNvSpPr txBox="1"/>
            <p:nvPr/>
          </p:nvSpPr>
          <p:spPr>
            <a:xfrm>
              <a:off x="4147186" y="1351281"/>
              <a:ext cx="3830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 DAI CO VIET—</a:t>
              </a:r>
              <a:endParaRPr lang="zh-CN" altLang="en-US" sz="2400" spc="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190404-6EC9-474F-8C7C-7AE52FD28C38}"/>
              </a:ext>
            </a:extLst>
          </p:cNvPr>
          <p:cNvSpPr txBox="1"/>
          <p:nvPr/>
        </p:nvSpPr>
        <p:spPr>
          <a:xfrm>
            <a:off x="4474670" y="4990236"/>
            <a:ext cx="340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15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BTQ-SLIDES</a:t>
            </a:r>
            <a:endParaRPr lang="zh-CN" altLang="en-US" spc="15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38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C57FB2-80EC-4EB9-886B-252355B028EF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BD4BFB-871B-43FC-9661-75E71877065B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90CA971-FCEA-4C39-980C-26B01393D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/>
          <a:stretch/>
        </p:blipFill>
        <p:spPr>
          <a:xfrm flipH="1">
            <a:off x="527523" y="418996"/>
            <a:ext cx="3139440" cy="601684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1AF312-1243-4788-99CD-2A3152F980D0}"/>
              </a:ext>
            </a:extLst>
          </p:cNvPr>
          <p:cNvGrpSpPr/>
          <p:nvPr/>
        </p:nvGrpSpPr>
        <p:grpSpPr>
          <a:xfrm>
            <a:off x="4181978" y="1963797"/>
            <a:ext cx="6912740" cy="2927242"/>
            <a:chOff x="4181978" y="2022169"/>
            <a:chExt cx="6912740" cy="292724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D2C71F6-1836-4AD1-92D6-85284475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978" y="2022169"/>
              <a:ext cx="6912740" cy="292724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BE23FA-0F0A-4B42-86A9-C648B2D2DC93}"/>
                </a:ext>
              </a:extLst>
            </p:cNvPr>
            <p:cNvSpPr/>
            <p:nvPr/>
          </p:nvSpPr>
          <p:spPr>
            <a:xfrm>
              <a:off x="5699607" y="2507839"/>
              <a:ext cx="3877482" cy="1894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4800"/>
                </a:lnSpc>
              </a:pPr>
              <a:r>
                <a:rPr lang="zh-CN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上古之世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4800"/>
                </a:lnSpc>
              </a:pPr>
              <a:r>
                <a:rPr lang="zh-CN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人民少而禽兽众</a:t>
              </a:r>
            </a:p>
            <a:p>
              <a:pPr algn="just">
                <a:lnSpc>
                  <a:spcPts val="4800"/>
                </a:lnSpc>
              </a:pPr>
              <a:r>
                <a:rPr lang="zh-CN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人民不胜禽兽虫蛇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9CF5D1B-9C75-4005-888F-73E952450A89}"/>
              </a:ext>
            </a:extLst>
          </p:cNvPr>
          <p:cNvSpPr/>
          <p:nvPr/>
        </p:nvSpPr>
        <p:spPr>
          <a:xfrm>
            <a:off x="6259605" y="5165052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《</a:t>
            </a:r>
            <a:r>
              <a:rPr lang="zh-CN" altLang="en-US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韩非子</a:t>
            </a:r>
            <a:r>
              <a:rPr lang="en-US" altLang="zh-CN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》</a:t>
            </a:r>
            <a:endParaRPr lang="zh-CN" altLang="en-US" sz="4000" b="1" dirty="0">
              <a:solidFill>
                <a:srgbClr val="D32829"/>
              </a:solidFill>
              <a:effectLst>
                <a:outerShdw blurRad="38100" dist="38100" dir="2700000" algn="tl">
                  <a:schemeClr val="tx1">
                    <a:lumMod val="50000"/>
                    <a:lumOff val="50000"/>
                    <a:alpha val="43000"/>
                  </a:schemeClr>
                </a:outerShdw>
              </a:effectLst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91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29D6939-3F6A-4CFD-8B12-B9D2E0747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79" y="970598"/>
            <a:ext cx="5923042" cy="39486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3443F9-4491-452B-83CA-8B457E91233C}"/>
              </a:ext>
            </a:extLst>
          </p:cNvPr>
          <p:cNvSpPr txBox="1"/>
          <p:nvPr/>
        </p:nvSpPr>
        <p:spPr>
          <a:xfrm>
            <a:off x="1134546" y="5102173"/>
            <a:ext cx="9922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在遗址中，还发现了虎、豹、熊、鹿、野猪等许多兽骨化石。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624B2-8391-4D3B-8242-40844FFD1BA4}"/>
              </a:ext>
            </a:extLst>
          </p:cNvPr>
          <p:cNvSpPr/>
          <p:nvPr/>
        </p:nvSpPr>
        <p:spPr>
          <a:xfrm>
            <a:off x="3040516" y="5670795"/>
            <a:ext cx="61109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北京人是如何生存下去的？</a:t>
            </a:r>
          </a:p>
        </p:txBody>
      </p:sp>
    </p:spTree>
    <p:extLst>
      <p:ext uri="{BB962C8B-B14F-4D97-AF65-F5344CB8AC3E}">
        <p14:creationId xmlns:p14="http://schemas.microsoft.com/office/powerpoint/2010/main" val="42105824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0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746548F-B353-4675-9227-BA6DAD649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6"/>
          <a:stretch/>
        </p:blipFill>
        <p:spPr>
          <a:xfrm>
            <a:off x="6238240" y="1399601"/>
            <a:ext cx="4944839" cy="456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6B3835-1561-4C33-A4E7-F3601433959C}"/>
              </a:ext>
            </a:extLst>
          </p:cNvPr>
          <p:cNvSpPr/>
          <p:nvPr/>
        </p:nvSpPr>
        <p:spPr>
          <a:xfrm>
            <a:off x="1336040" y="2109949"/>
            <a:ext cx="3566160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在这样险恶的环境里，只靠单个人的力量，无法生活下去。因此，他们往往几十个人在一起，共同劳动，共同分享劳动果实，过着群居的生活。这就形成了早期的原始社会。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B60BFA2-CA30-402F-A453-86B2117DDE38}"/>
              </a:ext>
            </a:extLst>
          </p:cNvPr>
          <p:cNvCxnSpPr>
            <a:cxnSpLocks/>
          </p:cNvCxnSpPr>
          <p:nvPr/>
        </p:nvCxnSpPr>
        <p:spPr>
          <a:xfrm>
            <a:off x="1198880" y="1873695"/>
            <a:ext cx="38404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5896B3-3B68-4219-BB3C-41F488FE5A88}"/>
              </a:ext>
            </a:extLst>
          </p:cNvPr>
          <p:cNvCxnSpPr>
            <a:cxnSpLocks/>
          </p:cNvCxnSpPr>
          <p:nvPr/>
        </p:nvCxnSpPr>
        <p:spPr>
          <a:xfrm>
            <a:off x="1198880" y="5490655"/>
            <a:ext cx="38404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6790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BFFAD81-AFF7-4F4E-B213-68694875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" y="5801360"/>
            <a:ext cx="12195638" cy="1053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471D886-CB02-47E3-8999-AC4817F55B82}"/>
              </a:ext>
            </a:extLst>
          </p:cNvPr>
          <p:cNvSpPr/>
          <p:nvPr/>
        </p:nvSpPr>
        <p:spPr>
          <a:xfrm>
            <a:off x="4883562" y="1078475"/>
            <a:ext cx="24881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想一想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D0E2A25-DD82-4018-9B3D-71198A5F4D76}"/>
              </a:ext>
            </a:extLst>
          </p:cNvPr>
          <p:cNvSpPr/>
          <p:nvPr/>
        </p:nvSpPr>
        <p:spPr>
          <a:xfrm>
            <a:off x="4258208" y="1452880"/>
            <a:ext cx="264160" cy="264160"/>
          </a:xfrm>
          <a:prstGeom prst="ellipse">
            <a:avLst/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857BF2-3651-4E81-8842-9FBE8CA29C4D}"/>
              </a:ext>
            </a:extLst>
          </p:cNvPr>
          <p:cNvSpPr/>
          <p:nvPr/>
        </p:nvSpPr>
        <p:spPr>
          <a:xfrm>
            <a:off x="7690211" y="1452880"/>
            <a:ext cx="264160" cy="264160"/>
          </a:xfrm>
          <a:prstGeom prst="ellipse">
            <a:avLst/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87C107-9C8B-4CB6-B801-8539A476BECA}"/>
              </a:ext>
            </a:extLst>
          </p:cNvPr>
          <p:cNvSpPr/>
          <p:nvPr/>
        </p:nvSpPr>
        <p:spPr>
          <a:xfrm>
            <a:off x="3775536" y="2712022"/>
            <a:ext cx="4704233" cy="209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4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北京人是如何得到火种的？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54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北京人用火来干什么？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54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火的使用有什么样的意义？</a:t>
            </a:r>
          </a:p>
        </p:txBody>
      </p:sp>
    </p:spTree>
    <p:extLst>
      <p:ext uri="{BB962C8B-B14F-4D97-AF65-F5344CB8AC3E}">
        <p14:creationId xmlns:p14="http://schemas.microsoft.com/office/powerpoint/2010/main" val="403187648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11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11E0AF-0579-41B9-8BA3-6B278A079160}"/>
              </a:ext>
            </a:extLst>
          </p:cNvPr>
          <p:cNvSpPr/>
          <p:nvPr/>
        </p:nvSpPr>
        <p:spPr>
          <a:xfrm>
            <a:off x="879559" y="213868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煤的自燃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92A73A9-D8B3-44E3-841A-36E839E28669}"/>
              </a:ext>
            </a:extLst>
          </p:cNvPr>
          <p:cNvSpPr/>
          <p:nvPr/>
        </p:nvSpPr>
        <p:spPr>
          <a:xfrm>
            <a:off x="3572225" y="213868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雷电生火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455103-E423-40C3-8DC8-60DEA72BF041}"/>
              </a:ext>
            </a:extLst>
          </p:cNvPr>
          <p:cNvSpPr/>
          <p:nvPr/>
        </p:nvSpPr>
        <p:spPr>
          <a:xfrm>
            <a:off x="6264891" y="213868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碰撞生火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0FBEC35-DFDA-49D6-B286-EDDB43208692}"/>
              </a:ext>
            </a:extLst>
          </p:cNvPr>
          <p:cNvSpPr/>
          <p:nvPr/>
        </p:nvSpPr>
        <p:spPr>
          <a:xfrm>
            <a:off x="8957556" y="213868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森林自燃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D8C5B2F-37EC-47F5-B339-DCF913609E97}"/>
              </a:ext>
            </a:extLst>
          </p:cNvPr>
          <p:cNvSpPr/>
          <p:nvPr/>
        </p:nvSpPr>
        <p:spPr>
          <a:xfrm>
            <a:off x="1995463" y="404876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烧烤食物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E0A4528-4058-4DA5-81EF-62749B733550}"/>
              </a:ext>
            </a:extLst>
          </p:cNvPr>
          <p:cNvSpPr/>
          <p:nvPr/>
        </p:nvSpPr>
        <p:spPr>
          <a:xfrm>
            <a:off x="4918558" y="404876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照明防寒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27E2931-9342-44FC-B2B1-1F0926A20EEE}"/>
              </a:ext>
            </a:extLst>
          </p:cNvPr>
          <p:cNvSpPr/>
          <p:nvPr/>
        </p:nvSpPr>
        <p:spPr>
          <a:xfrm>
            <a:off x="7841652" y="4048760"/>
            <a:ext cx="2354885" cy="1280604"/>
          </a:xfrm>
          <a:prstGeom prst="roundRect">
            <a:avLst>
              <a:gd name="adj" fmla="val 25514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驱赶野兽</a:t>
            </a:r>
          </a:p>
        </p:txBody>
      </p:sp>
    </p:spTree>
    <p:extLst>
      <p:ext uri="{BB962C8B-B14F-4D97-AF65-F5344CB8AC3E}">
        <p14:creationId xmlns:p14="http://schemas.microsoft.com/office/powerpoint/2010/main" val="29900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timgsa.baidu.com/timg?image&amp;quality=80&amp;size=b9999_10000&amp;sec=1512645873355&amp;di=2ca8895270af2716516b853b24454531&amp;imgtype=0&amp;src=http%3A%2F%2Fp5.qhmsg.com%2Fdmsmty%2F681_985_%2Ft01d7cc83540318641f.jpg">
            <a:extLst>
              <a:ext uri="{FF2B5EF4-FFF2-40B4-BE49-F238E27FC236}">
                <a16:creationId xmlns:a16="http://schemas.microsoft.com/office/drawing/2014/main" id="{C42AD370-67F8-472B-862F-06DFC7ED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46200" y="1354845"/>
            <a:ext cx="3322320" cy="48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D2C8CB-0E5E-42DF-9F58-773C3E97AC9C}"/>
              </a:ext>
            </a:extLst>
          </p:cNvPr>
          <p:cNvSpPr/>
          <p:nvPr/>
        </p:nvSpPr>
        <p:spPr>
          <a:xfrm>
            <a:off x="6002212" y="2717339"/>
            <a:ext cx="4668520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顶洞人处于母系氏族公社时期，女性在社会生活中起主导的作用，按母系血统确立亲属关系。一个氏族有几十个人，由共同的祖先繁衍下来。他们使用共有的工具，共同劳动，共同分配食物，没有贫富贵贱的差别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95809A-A2AB-49A7-976A-E906609F8387}"/>
              </a:ext>
            </a:extLst>
          </p:cNvPr>
          <p:cNvSpPr/>
          <p:nvPr/>
        </p:nvSpPr>
        <p:spPr>
          <a:xfrm>
            <a:off x="7006620" y="1651254"/>
            <a:ext cx="2659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山顶洞人</a:t>
            </a:r>
          </a:p>
        </p:txBody>
      </p:sp>
    </p:spTree>
    <p:extLst>
      <p:ext uri="{BB962C8B-B14F-4D97-AF65-F5344CB8AC3E}">
        <p14:creationId xmlns:p14="http://schemas.microsoft.com/office/powerpoint/2010/main" val="4049855304"/>
      </p:ext>
    </p:extLst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F77153-7F5C-4399-9C31-A7BEE164A878}"/>
              </a:ext>
            </a:extLst>
          </p:cNvPr>
          <p:cNvGrpSpPr/>
          <p:nvPr/>
        </p:nvGrpSpPr>
        <p:grpSpPr>
          <a:xfrm>
            <a:off x="1071305" y="1457959"/>
            <a:ext cx="4427236" cy="947285"/>
            <a:chOff x="953520" y="1457959"/>
            <a:chExt cx="4427236" cy="9472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79A2134-C1BB-4C99-B897-B8589142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52462F39-7BD6-411D-BDA2-F81A8F38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2914317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为什么叫山顶洞人 ？</a:t>
              </a:r>
              <a:endParaRPr lang="zh-CN" altLang="zh-CN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C369A0-94C4-4E10-86D9-927C90010EB6}"/>
                </a:ext>
              </a:extLst>
            </p:cNvPr>
            <p:cNvSpPr/>
            <p:nvPr/>
          </p:nvSpPr>
          <p:spPr>
            <a:xfrm>
              <a:off x="1605363" y="2005134"/>
              <a:ext cx="37753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发现于北京周口店龙骨山山顶洞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47C8F00-F02C-40A7-A9C7-744682AE39B2}"/>
              </a:ext>
            </a:extLst>
          </p:cNvPr>
          <p:cNvGrpSpPr/>
          <p:nvPr/>
        </p:nvGrpSpPr>
        <p:grpSpPr>
          <a:xfrm>
            <a:off x="1071305" y="2574993"/>
            <a:ext cx="3769359" cy="947285"/>
            <a:chOff x="953520" y="1457959"/>
            <a:chExt cx="3769359" cy="94728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7711B74-02CF-42B2-9878-45E67F30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06A8E11A-AB04-4D21-9EAF-4BF0D1A3F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3117517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山顶洞人距今有多久？</a:t>
              </a:r>
              <a:endParaRPr lang="zh-CN" altLang="zh-CN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B1A5CF-ADFF-4FEE-9DD1-18CA3C121961}"/>
                </a:ext>
              </a:extLst>
            </p:cNvPr>
            <p:cNvSpPr/>
            <p:nvPr/>
          </p:nvSpPr>
          <p:spPr>
            <a:xfrm>
              <a:off x="1605363" y="2005134"/>
              <a:ext cx="16594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约</a:t>
              </a:r>
              <a:r>
                <a:rPr lang="en-US" altLang="zh-CN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30000</a:t>
              </a: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年前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8F0053-1C61-4EE1-BB31-2370331549C2}"/>
              </a:ext>
            </a:extLst>
          </p:cNvPr>
          <p:cNvGrpSpPr/>
          <p:nvPr/>
        </p:nvGrpSpPr>
        <p:grpSpPr>
          <a:xfrm>
            <a:off x="1071305" y="3692027"/>
            <a:ext cx="5140960" cy="947285"/>
            <a:chOff x="953520" y="1457959"/>
            <a:chExt cx="5140960" cy="94728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0157B43-6314-417B-A7AC-44E905C08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CD8ED30E-399E-4346-A97C-BD173935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4489118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山顶洞人为我们留下了什么遗物？</a:t>
              </a:r>
              <a:endParaRPr lang="zh-CN" altLang="zh-CN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FAE6B8D-0EC7-4B06-8970-E685E21DC3AA}"/>
                </a:ext>
              </a:extLst>
            </p:cNvPr>
            <p:cNvSpPr/>
            <p:nvPr/>
          </p:nvSpPr>
          <p:spPr>
            <a:xfrm>
              <a:off x="1605363" y="2005134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头盖骨、工具、饰品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A1CDDE-E0C7-4C8D-B7E7-11C706E6C79B}"/>
              </a:ext>
            </a:extLst>
          </p:cNvPr>
          <p:cNvGrpSpPr/>
          <p:nvPr/>
        </p:nvGrpSpPr>
        <p:grpSpPr>
          <a:xfrm>
            <a:off x="1071305" y="4809060"/>
            <a:ext cx="4902905" cy="947285"/>
            <a:chOff x="953520" y="1457959"/>
            <a:chExt cx="4902905" cy="94728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6F5BC01-8BB2-4430-9BC1-F5FF521F7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22" name="Text Box 4">
              <a:extLst>
                <a:ext uri="{FF2B5EF4-FFF2-40B4-BE49-F238E27FC236}">
                  <a16:creationId xmlns:a16="http://schemas.microsoft.com/office/drawing/2014/main" id="{B8777B66-7CB5-47A7-A924-07DA979FF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4251063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山顶洞人得主要特点是什么？</a:t>
              </a:r>
              <a:endParaRPr lang="zh-CN" altLang="zh-CN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A3F2E06-2BE9-4021-87CC-C54A89E2BBA0}"/>
                </a:ext>
              </a:extLst>
            </p:cNvPr>
            <p:cNvSpPr/>
            <p:nvPr/>
          </p:nvSpPr>
          <p:spPr>
            <a:xfrm>
              <a:off x="1605363" y="2005134"/>
              <a:ext cx="35189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会人工取火，生产力进步水平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8D57D82-7077-48C7-9A9D-1D9F0AAA7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3" r="4751"/>
          <a:stretch/>
        </p:blipFill>
        <p:spPr>
          <a:xfrm>
            <a:off x="7138875" y="1873121"/>
            <a:ext cx="4054587" cy="3808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475486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https://timgsa.baidu.com/timg?image&amp;quality=80&amp;size=b9999_10000&amp;sec=1512646868586&amp;di=1851cde8ff57f1f5f616781c86340c12&amp;imgtype=0&amp;src=http%3A%2F%2Fwww.crd.net.cn%2Fattachement%2Fjpg%2Fsite55%2F20160330%2Ff8bc126f0e321865de0908.jpg">
            <a:extLst>
              <a:ext uri="{FF2B5EF4-FFF2-40B4-BE49-F238E27FC236}">
                <a16:creationId xmlns:a16="http://schemas.microsoft.com/office/drawing/2014/main" id="{D02D6F75-FE4D-46AD-8A4C-6AB779620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" b="5792"/>
          <a:stretch/>
        </p:blipFill>
        <p:spPr bwMode="auto">
          <a:xfrm>
            <a:off x="12508" y="0"/>
            <a:ext cx="12166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4719B3-61C8-4DB9-A9A6-C334806413D3}"/>
              </a:ext>
            </a:extLst>
          </p:cNvPr>
          <p:cNvSpPr/>
          <p:nvPr/>
        </p:nvSpPr>
        <p:spPr>
          <a:xfrm>
            <a:off x="12508" y="1905000"/>
            <a:ext cx="12166984" cy="3048000"/>
          </a:xfrm>
          <a:prstGeom prst="rect">
            <a:avLst/>
          </a:prstGeom>
          <a:solidFill>
            <a:srgbClr val="F1DE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E00C3E-8BCC-4346-8D73-5B3B57D70D4A}"/>
              </a:ext>
            </a:extLst>
          </p:cNvPr>
          <p:cNvGrpSpPr/>
          <p:nvPr/>
        </p:nvGrpSpPr>
        <p:grpSpPr>
          <a:xfrm>
            <a:off x="3509710" y="2706880"/>
            <a:ext cx="5172581" cy="540000"/>
            <a:chOff x="2328317" y="1692740"/>
            <a:chExt cx="5172581" cy="5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2CAECB-E9CA-4809-9849-E36055E0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17" y="1692740"/>
              <a:ext cx="540000" cy="54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47EEA45-F517-4532-9A82-0A6AB067207C}"/>
                </a:ext>
              </a:extLst>
            </p:cNvPr>
            <p:cNvSpPr txBox="1"/>
            <p:nvPr/>
          </p:nvSpPr>
          <p:spPr>
            <a:xfrm>
              <a:off x="3007360" y="1701130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氏族是山顶洞人生活的集体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9C67E5-290A-42CD-98CC-E81564114D48}"/>
              </a:ext>
            </a:extLst>
          </p:cNvPr>
          <p:cNvGrpSpPr/>
          <p:nvPr/>
        </p:nvGrpSpPr>
        <p:grpSpPr>
          <a:xfrm>
            <a:off x="3509710" y="3611120"/>
            <a:ext cx="5172581" cy="540000"/>
            <a:chOff x="2328317" y="1692740"/>
            <a:chExt cx="5172581" cy="54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A80A1F9-ED7A-44CA-9511-C87BCF4E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17" y="1692740"/>
              <a:ext cx="540000" cy="540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F6428E-B980-4E9F-8360-F8C6A514399D}"/>
                </a:ext>
              </a:extLst>
            </p:cNvPr>
            <p:cNvSpPr txBox="1"/>
            <p:nvPr/>
          </p:nvSpPr>
          <p:spPr>
            <a:xfrm>
              <a:off x="3007360" y="1701130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2800" b="1" dirty="0">
                  <a:latin typeface="Arial" panose="020B0604020202020204" pitchFamily="34" charset="0"/>
                  <a:ea typeface="楷体_GB2312" pitchFamily="49" charset="-122"/>
                </a:rPr>
                <a:t>血缘关系是维系氏族的纽带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0A6BCD1-11C6-4F39-BEEB-E180E11B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" y="5801360"/>
            <a:ext cx="12195638" cy="10534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396EEF-3596-4180-B73B-6134C8EB2534}"/>
              </a:ext>
            </a:extLst>
          </p:cNvPr>
          <p:cNvSpPr/>
          <p:nvPr/>
        </p:nvSpPr>
        <p:spPr>
          <a:xfrm>
            <a:off x="4883562" y="1555995"/>
            <a:ext cx="24881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想一想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B6875BD-1414-4F1F-86CD-F5B824D0B1F7}"/>
              </a:ext>
            </a:extLst>
          </p:cNvPr>
          <p:cNvSpPr/>
          <p:nvPr/>
        </p:nvSpPr>
        <p:spPr>
          <a:xfrm>
            <a:off x="4258208" y="1930400"/>
            <a:ext cx="264160" cy="264160"/>
          </a:xfrm>
          <a:prstGeom prst="ellipse">
            <a:avLst/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26FF2D6-8FC8-45C0-9CA0-22737498BC98}"/>
              </a:ext>
            </a:extLst>
          </p:cNvPr>
          <p:cNvSpPr/>
          <p:nvPr/>
        </p:nvSpPr>
        <p:spPr>
          <a:xfrm>
            <a:off x="7690211" y="1930400"/>
            <a:ext cx="264160" cy="264160"/>
          </a:xfrm>
          <a:prstGeom prst="ellipse">
            <a:avLst/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81B68-E294-40FA-976A-98F5080C2D70}"/>
              </a:ext>
            </a:extLst>
          </p:cNvPr>
          <p:cNvSpPr/>
          <p:nvPr/>
        </p:nvSpPr>
        <p:spPr>
          <a:xfrm>
            <a:off x="3401608" y="3189542"/>
            <a:ext cx="5388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与北京人相比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4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山顶洞人的生活有哪些进步？</a:t>
            </a:r>
          </a:p>
        </p:txBody>
      </p:sp>
    </p:spTree>
    <p:extLst>
      <p:ext uri="{BB962C8B-B14F-4D97-AF65-F5344CB8AC3E}">
        <p14:creationId xmlns:p14="http://schemas.microsoft.com/office/powerpoint/2010/main" val="2456899174"/>
      </p:ext>
    </p:extLst>
  </p:cSld>
  <p:clrMapOvr>
    <a:masterClrMapping/>
  </p:clrMapOvr>
  <p:transition spd="slow" advTm="3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6D0ECD-0129-4A39-B752-914E411AC079}"/>
              </a:ext>
            </a:extLst>
          </p:cNvPr>
          <p:cNvGrpSpPr/>
          <p:nvPr/>
        </p:nvGrpSpPr>
        <p:grpSpPr>
          <a:xfrm>
            <a:off x="1013080" y="2081659"/>
            <a:ext cx="10165840" cy="540000"/>
            <a:chOff x="1223520" y="1785390"/>
            <a:chExt cx="10165840" cy="54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7CCB7C-B388-48E6-8113-E6ABA1F3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20" y="1785390"/>
              <a:ext cx="540000" cy="540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3916171-BBD1-4905-946A-C32E92614413}"/>
                </a:ext>
              </a:extLst>
            </p:cNvPr>
            <p:cNvSpPr/>
            <p:nvPr/>
          </p:nvSpPr>
          <p:spPr>
            <a:xfrm>
              <a:off x="1944620" y="1791215"/>
              <a:ext cx="9444740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北京人还保留着猿的某些特征，而山顶洞人的模样和现代人基本相同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D7F9B21-BEDB-4DA8-9FC0-D8860AC75920}"/>
              </a:ext>
            </a:extLst>
          </p:cNvPr>
          <p:cNvGrpSpPr/>
          <p:nvPr/>
        </p:nvGrpSpPr>
        <p:grpSpPr>
          <a:xfrm>
            <a:off x="1013080" y="3077593"/>
            <a:ext cx="10165840" cy="540000"/>
            <a:chOff x="1223520" y="1785390"/>
            <a:chExt cx="10165840" cy="540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F451F-E528-4636-A283-D65AA54C2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20" y="1785390"/>
              <a:ext cx="540000" cy="54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63A963-9BFC-4C9E-A6A7-5343BA3CEF4C}"/>
                </a:ext>
              </a:extLst>
            </p:cNvPr>
            <p:cNvSpPr/>
            <p:nvPr/>
          </p:nvSpPr>
          <p:spPr>
            <a:xfrm>
              <a:off x="1944620" y="1791215"/>
              <a:ext cx="944474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北京人使用打制石器，山顶洞人已掌握磨光和钻孔技术</a:t>
              </a:r>
              <a:endPara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6565FD-15A5-458E-A6E1-424AE399961C}"/>
              </a:ext>
            </a:extLst>
          </p:cNvPr>
          <p:cNvGrpSpPr/>
          <p:nvPr/>
        </p:nvGrpSpPr>
        <p:grpSpPr>
          <a:xfrm>
            <a:off x="1013080" y="4073527"/>
            <a:ext cx="10165840" cy="540000"/>
            <a:chOff x="1223520" y="1785390"/>
            <a:chExt cx="10165840" cy="54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652B4B6-E942-4D69-AB80-B0D0061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20" y="1785390"/>
              <a:ext cx="540000" cy="540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69C52CE-A855-449F-90A7-51B4F16C2834}"/>
                </a:ext>
              </a:extLst>
            </p:cNvPr>
            <p:cNvSpPr/>
            <p:nvPr/>
          </p:nvSpPr>
          <p:spPr>
            <a:xfrm>
              <a:off x="1944620" y="1791215"/>
              <a:ext cx="944474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北京人使用天然火，而山顶洞人已会人工取火</a:t>
              </a:r>
              <a:endPara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AF5DD9-69A7-47C0-9258-8CFB168164BA}"/>
              </a:ext>
            </a:extLst>
          </p:cNvPr>
          <p:cNvGrpSpPr/>
          <p:nvPr/>
        </p:nvGrpSpPr>
        <p:grpSpPr>
          <a:xfrm>
            <a:off x="1013080" y="5069461"/>
            <a:ext cx="10165840" cy="540000"/>
            <a:chOff x="1223520" y="1785390"/>
            <a:chExt cx="10165840" cy="540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383A4B8-7415-4F72-9572-0A836014F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20" y="1785390"/>
              <a:ext cx="540000" cy="54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357CBD5-2B23-4BE4-BC45-BC1E4F046D81}"/>
                </a:ext>
              </a:extLst>
            </p:cNvPr>
            <p:cNvSpPr/>
            <p:nvPr/>
          </p:nvSpPr>
          <p:spPr>
            <a:xfrm>
              <a:off x="1944620" y="1791215"/>
              <a:ext cx="944474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北京人过群居生活，而山顶洞人过氏族公社生活</a:t>
              </a:r>
              <a:endPara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46794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B7ED2A-EA85-43D3-AF44-024A57640FD8}"/>
              </a:ext>
            </a:extLst>
          </p:cNvPr>
          <p:cNvCxnSpPr/>
          <p:nvPr/>
        </p:nvCxnSpPr>
        <p:spPr>
          <a:xfrm>
            <a:off x="3242238" y="4867369"/>
            <a:ext cx="5707524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5F35F80-B79E-4AA8-BCEC-66060949F1CC}"/>
              </a:ext>
            </a:extLst>
          </p:cNvPr>
          <p:cNvSpPr/>
          <p:nvPr/>
        </p:nvSpPr>
        <p:spPr>
          <a:xfrm>
            <a:off x="3610383" y="2356391"/>
            <a:ext cx="497123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lịch</a:t>
            </a:r>
            <a:r>
              <a:rPr lang="en-US" altLang="zh-CN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sử</a:t>
            </a:r>
            <a:endParaRPr lang="en-US" altLang="zh-CN" sz="88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UTM Davida" panose="02040603050506020204" pitchFamily="18" charset="0"/>
              <a:ea typeface="叶根友特楷简体" panose="02010601030101010101" pitchFamily="2" charset="-122"/>
            </a:endParaRPr>
          </a:p>
          <a:p>
            <a:pPr algn="ctr">
              <a:lnSpc>
                <a:spcPts val="9000"/>
              </a:lnSpc>
            </a:pP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tiến</a:t>
            </a:r>
            <a:r>
              <a:rPr lang="en-US" altLang="zh-CN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8800" b="1" dirty="0" err="1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UTM Davida" panose="02040603050506020204" pitchFamily="18" charset="0"/>
                <a:ea typeface="叶根友特楷简体" panose="02010601030101010101" pitchFamily="2" charset="-122"/>
              </a:rPr>
              <a:t>hoá</a:t>
            </a:r>
            <a:endParaRPr lang="zh-CN" altLang="en-US" sz="88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UTM Davida" panose="02040603050506020204" pitchFamily="18" charset="0"/>
              <a:ea typeface="叶根友特楷简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67B335-0C2A-4126-839A-C747305F612B}"/>
              </a:ext>
            </a:extLst>
          </p:cNvPr>
          <p:cNvGrpSpPr/>
          <p:nvPr/>
        </p:nvGrpSpPr>
        <p:grpSpPr>
          <a:xfrm>
            <a:off x="3242238" y="1450648"/>
            <a:ext cx="5707524" cy="527090"/>
            <a:chOff x="3167955" y="1318568"/>
            <a:chExt cx="5707524" cy="5270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ED80F04-9FAF-43D1-B849-3DC1491ADFF0}"/>
                </a:ext>
              </a:extLst>
            </p:cNvPr>
            <p:cNvSpPr/>
            <p:nvPr/>
          </p:nvSpPr>
          <p:spPr>
            <a:xfrm>
              <a:off x="3167955" y="1318568"/>
              <a:ext cx="5707524" cy="527090"/>
            </a:xfrm>
            <a:prstGeom prst="roundRect">
              <a:avLst>
                <a:gd name="adj" fmla="val 49678"/>
              </a:avLst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E33D0FC-7851-4C86-92FD-152AEE1B6093}"/>
                </a:ext>
              </a:extLst>
            </p:cNvPr>
            <p:cNvSpPr txBox="1"/>
            <p:nvPr/>
          </p:nvSpPr>
          <p:spPr>
            <a:xfrm>
              <a:off x="4147185" y="1351281"/>
              <a:ext cx="3830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 DAI CO VIET—</a:t>
              </a:r>
              <a:endParaRPr lang="zh-CN" altLang="en-US" sz="2400" spc="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190404-6EC9-474F-8C7C-7AE52FD28C38}"/>
              </a:ext>
            </a:extLst>
          </p:cNvPr>
          <p:cNvSpPr txBox="1"/>
          <p:nvPr/>
        </p:nvSpPr>
        <p:spPr>
          <a:xfrm>
            <a:off x="4474666" y="4990236"/>
            <a:ext cx="340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15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BTQ-SLIDES</a:t>
            </a:r>
            <a:endParaRPr lang="zh-CN" altLang="en-US" spc="15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骆集益 - 凤尾丝竹">
            <a:hlinkClick r:id="" action="ppaction://media"/>
            <a:extLst>
              <a:ext uri="{FF2B5EF4-FFF2-40B4-BE49-F238E27FC236}">
                <a16:creationId xmlns:a16="http://schemas.microsoft.com/office/drawing/2014/main" id="{E73B0100-0110-448A-9BBA-8DA638255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34160" y="3154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B3F640-EAC3-4960-9C1F-412FEE5E6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73877"/>
              </p:ext>
            </p:extLst>
          </p:nvPr>
        </p:nvGraphicFramePr>
        <p:xfrm>
          <a:off x="1513971" y="2114528"/>
          <a:ext cx="9184638" cy="404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909">
                  <a:extLst>
                    <a:ext uri="{9D8B030D-6E8A-4147-A177-3AD203B41FA5}">
                      <a16:colId xmlns:a16="http://schemas.microsoft.com/office/drawing/2014/main" val="4533223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26428338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1605138141"/>
                    </a:ext>
                  </a:extLst>
                </a:gridCol>
                <a:gridCol w="1530903">
                  <a:extLst>
                    <a:ext uri="{9D8B030D-6E8A-4147-A177-3AD203B41FA5}">
                      <a16:colId xmlns:a16="http://schemas.microsoft.com/office/drawing/2014/main" val="3534062754"/>
                    </a:ext>
                  </a:extLst>
                </a:gridCol>
                <a:gridCol w="1720297">
                  <a:extLst>
                    <a:ext uri="{9D8B030D-6E8A-4147-A177-3AD203B41FA5}">
                      <a16:colId xmlns:a16="http://schemas.microsoft.com/office/drawing/2014/main" val="3499253145"/>
                    </a:ext>
                  </a:extLst>
                </a:gridCol>
                <a:gridCol w="1341249">
                  <a:extLst>
                    <a:ext uri="{9D8B030D-6E8A-4147-A177-3AD203B41FA5}">
                      <a16:colId xmlns:a16="http://schemas.microsoft.com/office/drawing/2014/main" val="3187733374"/>
                    </a:ext>
                  </a:extLst>
                </a:gridCol>
              </a:tblGrid>
              <a:tr h="1010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距今时间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发现地点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体型特征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生产生活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社会组织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2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35861"/>
                  </a:ext>
                </a:extLst>
              </a:tr>
              <a:tr h="1010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元谋人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云南省元谋县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较多猿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制造工具 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使用天然火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002345"/>
                  </a:ext>
                </a:extLst>
              </a:tr>
              <a:tr h="1010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70—20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北京西南周口店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保留了猿类的某些特征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打制石器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使用天然火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原始人群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472674"/>
                  </a:ext>
                </a:extLst>
              </a:tr>
              <a:tr h="1010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山顶洞人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三万年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周口店龙骨山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山顶洞穴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与现代人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基本相似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打制石器      磨制技术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人工取火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氏族社会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744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05C66AF-9DD5-48D2-8297-DFFFB06A8456}"/>
              </a:ext>
            </a:extLst>
          </p:cNvPr>
          <p:cNvSpPr/>
          <p:nvPr/>
        </p:nvSpPr>
        <p:spPr>
          <a:xfrm>
            <a:off x="2600492" y="1098865"/>
            <a:ext cx="69910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关于我国远古人类的比较</a:t>
            </a:r>
          </a:p>
        </p:txBody>
      </p:sp>
    </p:spTree>
    <p:extLst>
      <p:ext uri="{BB962C8B-B14F-4D97-AF65-F5344CB8AC3E}">
        <p14:creationId xmlns:p14="http://schemas.microsoft.com/office/powerpoint/2010/main" val="2352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0EB4D2C-2C30-4E3D-873C-844B5BF4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88" y="1281156"/>
            <a:ext cx="3199341" cy="48770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D93EDB-4B80-4C78-957B-B5EAB4BEF972}"/>
              </a:ext>
            </a:extLst>
          </p:cNvPr>
          <p:cNvSpPr/>
          <p:nvPr/>
        </p:nvSpPr>
        <p:spPr>
          <a:xfrm>
            <a:off x="5512777" y="1403076"/>
            <a:ext cx="56204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下列那一项</a:t>
            </a:r>
            <a:endParaRPr lang="en-US" altLang="zh-CN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zh-CN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不属于北京人生活？ </a:t>
            </a:r>
            <a:endParaRPr lang="zh-CN" altLang="en-US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1848541-185E-4DEB-9302-A50918200CAD}"/>
              </a:ext>
            </a:extLst>
          </p:cNvPr>
          <p:cNvGrpSpPr/>
          <p:nvPr/>
        </p:nvGrpSpPr>
        <p:grpSpPr>
          <a:xfrm>
            <a:off x="7096889" y="3335979"/>
            <a:ext cx="2452224" cy="492571"/>
            <a:chOff x="6651136" y="3576692"/>
            <a:chExt cx="2452224" cy="49257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43B4C4A-8E76-47E5-9D67-BDB8D37D47B8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用火烧烤食物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A172D93-71BD-41C4-9D6A-90A87036D530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5BE416-63B8-4683-A075-CD9A6D10922D}"/>
              </a:ext>
            </a:extLst>
          </p:cNvPr>
          <p:cNvGrpSpPr/>
          <p:nvPr/>
        </p:nvGrpSpPr>
        <p:grpSpPr>
          <a:xfrm>
            <a:off x="7096889" y="4014328"/>
            <a:ext cx="2452224" cy="492571"/>
            <a:chOff x="6651136" y="3576692"/>
            <a:chExt cx="2452224" cy="4925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CA97B6B-7747-422B-98D9-410FD96689E1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使用打制石器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4CBD146-404D-4263-AB72-AE8803E4A30E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3B62EA-04EB-4863-8EE9-FFC2B310B428}"/>
              </a:ext>
            </a:extLst>
          </p:cNvPr>
          <p:cNvGrpSpPr/>
          <p:nvPr/>
        </p:nvGrpSpPr>
        <p:grpSpPr>
          <a:xfrm>
            <a:off x="7096889" y="4692677"/>
            <a:ext cx="2452224" cy="492571"/>
            <a:chOff x="6651136" y="3576692"/>
            <a:chExt cx="2452224" cy="49257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6BEEDE-3E22-4159-9FE0-261F06D8ECCF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过群居的生活 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37DECAC-1B0D-437F-9996-8CBE6F6F4FBF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6CF786-2404-4349-9EC3-5FA575D5942C}"/>
              </a:ext>
            </a:extLst>
          </p:cNvPr>
          <p:cNvGrpSpPr/>
          <p:nvPr/>
        </p:nvGrpSpPr>
        <p:grpSpPr>
          <a:xfrm>
            <a:off x="7096889" y="5371027"/>
            <a:ext cx="2452224" cy="528350"/>
            <a:chOff x="6651136" y="3576692"/>
            <a:chExt cx="2452224" cy="52835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6D62342-F5F9-4D7C-ADD5-EC0A71063ADC}"/>
                </a:ext>
              </a:extLst>
            </p:cNvPr>
            <p:cNvSpPr/>
            <p:nvPr/>
          </p:nvSpPr>
          <p:spPr>
            <a:xfrm>
              <a:off x="7063790" y="3576692"/>
              <a:ext cx="2039570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学会使用骨针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4DD981-41D6-4761-8B57-38346D16D35C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75305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8DE2A59-0EB4-4AAA-9844-42BD57E3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31" y="1147289"/>
            <a:ext cx="5260061" cy="5260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573FC9D-0F55-4C41-A3B3-8B6C4A723957}"/>
              </a:ext>
            </a:extLst>
          </p:cNvPr>
          <p:cNvSpPr/>
          <p:nvPr/>
        </p:nvSpPr>
        <p:spPr>
          <a:xfrm>
            <a:off x="1997774" y="1443716"/>
            <a:ext cx="38972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人和动物的</a:t>
            </a:r>
            <a:endParaRPr lang="en-US" altLang="zh-CN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根本区别在于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9F0DFD5-A24A-4179-8B56-F6DF569A3FAB}"/>
              </a:ext>
            </a:extLst>
          </p:cNvPr>
          <p:cNvGrpSpPr/>
          <p:nvPr/>
        </p:nvGrpSpPr>
        <p:grpSpPr>
          <a:xfrm>
            <a:off x="2565529" y="3315125"/>
            <a:ext cx="2798950" cy="528350"/>
            <a:chOff x="6651136" y="3576692"/>
            <a:chExt cx="2798950" cy="5283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5F0171-364B-4654-A3EC-43BF88220F07}"/>
                </a:ext>
              </a:extLst>
            </p:cNvPr>
            <p:cNvSpPr/>
            <p:nvPr/>
          </p:nvSpPr>
          <p:spPr>
            <a:xfrm>
              <a:off x="7063789" y="3576692"/>
              <a:ext cx="2386297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会不会制造工具 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7CDE6A8-7F3D-46D0-B2D0-5DFBD4F2A770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534B55-E277-49A2-B657-D1FAE8AB5D74}"/>
              </a:ext>
            </a:extLst>
          </p:cNvPr>
          <p:cNvGrpSpPr/>
          <p:nvPr/>
        </p:nvGrpSpPr>
        <p:grpSpPr>
          <a:xfrm>
            <a:off x="2565529" y="4005452"/>
            <a:ext cx="3073271" cy="528350"/>
            <a:chOff x="6651136" y="3576692"/>
            <a:chExt cx="3073271" cy="52835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01C835-11F1-4324-A0D2-F73E80557337}"/>
                </a:ext>
              </a:extLst>
            </p:cNvPr>
            <p:cNvSpPr/>
            <p:nvPr/>
          </p:nvSpPr>
          <p:spPr>
            <a:xfrm>
              <a:off x="7063789" y="3576692"/>
              <a:ext cx="2660618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是否使用打制石器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52DCA6A-4810-474C-827A-8E825A91F35F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05E8C6-6A7B-4BCA-86DE-99C8767C23BA}"/>
              </a:ext>
            </a:extLst>
          </p:cNvPr>
          <p:cNvGrpSpPr/>
          <p:nvPr/>
        </p:nvGrpSpPr>
        <p:grpSpPr>
          <a:xfrm>
            <a:off x="2565529" y="4695779"/>
            <a:ext cx="3073271" cy="492571"/>
            <a:chOff x="6651136" y="3576692"/>
            <a:chExt cx="3073271" cy="4925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377462E-0944-4AF0-AD0A-24C31053B33D}"/>
                </a:ext>
              </a:extLst>
            </p:cNvPr>
            <p:cNvSpPr/>
            <p:nvPr/>
          </p:nvSpPr>
          <p:spPr>
            <a:xfrm>
              <a:off x="7063789" y="3576692"/>
              <a:ext cx="2660618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能否使用天然火 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3AE9DDC-69BA-4B40-834B-F48927D81837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7774D8-3491-49D7-97A9-D546117B66B7}"/>
              </a:ext>
            </a:extLst>
          </p:cNvPr>
          <p:cNvGrpSpPr/>
          <p:nvPr/>
        </p:nvGrpSpPr>
        <p:grpSpPr>
          <a:xfrm>
            <a:off x="2565529" y="5350328"/>
            <a:ext cx="3073271" cy="492571"/>
            <a:chOff x="6651136" y="3576692"/>
            <a:chExt cx="3073271" cy="4925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15725C3-E1A8-4EE7-ADA4-50E929ED54F0}"/>
                </a:ext>
              </a:extLst>
            </p:cNvPr>
            <p:cNvSpPr/>
            <p:nvPr/>
          </p:nvSpPr>
          <p:spPr>
            <a:xfrm>
              <a:off x="7063789" y="3576692"/>
              <a:ext cx="2660618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懂不懂磨制石器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B0FE52C-B603-4400-A0B8-FFB2B830F811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60791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2232159-2B69-43DC-A50C-5E9EB8806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255523"/>
            <a:ext cx="5588639" cy="44062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58C6CA-C4D6-4E9C-BB86-ABCEE0715A58}"/>
              </a:ext>
            </a:extLst>
          </p:cNvPr>
          <p:cNvSpPr/>
          <p:nvPr/>
        </p:nvSpPr>
        <p:spPr>
          <a:xfrm>
            <a:off x="5363697" y="1403076"/>
            <a:ext cx="59186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下列的远古人类遗址</a:t>
            </a:r>
            <a:endParaRPr lang="en-US" altLang="zh-CN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位于长江流域的是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B3BD54-E51E-48A2-863F-198928D48AE9}"/>
              </a:ext>
            </a:extLst>
          </p:cNvPr>
          <p:cNvGrpSpPr/>
          <p:nvPr/>
        </p:nvGrpSpPr>
        <p:grpSpPr>
          <a:xfrm>
            <a:off x="7320409" y="3335979"/>
            <a:ext cx="2452224" cy="492571"/>
            <a:chOff x="6651136" y="3576692"/>
            <a:chExt cx="2452224" cy="4925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E48EAA-FF57-4853-A7A3-FA34153E0CA1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山顶洞人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491ED27-2624-4100-8559-3F3A3109A6EB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9E3257-0312-40DF-80E5-8949C0F2E154}"/>
              </a:ext>
            </a:extLst>
          </p:cNvPr>
          <p:cNvGrpSpPr/>
          <p:nvPr/>
        </p:nvGrpSpPr>
        <p:grpSpPr>
          <a:xfrm>
            <a:off x="7320409" y="4014328"/>
            <a:ext cx="2452224" cy="492571"/>
            <a:chOff x="6651136" y="3576692"/>
            <a:chExt cx="2452224" cy="4925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8F97556-1453-4145-84C8-F0DC3A1C1892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元谋人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1662ADE-F362-4857-8C08-546E56FB815B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6467CE-3780-49AA-9C0F-70DEE840F730}"/>
              </a:ext>
            </a:extLst>
          </p:cNvPr>
          <p:cNvGrpSpPr/>
          <p:nvPr/>
        </p:nvGrpSpPr>
        <p:grpSpPr>
          <a:xfrm>
            <a:off x="7320409" y="4692677"/>
            <a:ext cx="2452224" cy="492571"/>
            <a:chOff x="6651136" y="3576692"/>
            <a:chExt cx="2452224" cy="49257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6A7EDE8-F844-463F-B9A6-EB33F66E294A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蓝田人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147A159-F139-45E8-80B0-8A3B119F7A6D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116EBD-9E93-443C-AA81-69D7D72C9322}"/>
              </a:ext>
            </a:extLst>
          </p:cNvPr>
          <p:cNvGrpSpPr/>
          <p:nvPr/>
        </p:nvGrpSpPr>
        <p:grpSpPr>
          <a:xfrm>
            <a:off x="7320409" y="5371027"/>
            <a:ext cx="2452224" cy="492571"/>
            <a:chOff x="6651136" y="3576692"/>
            <a:chExt cx="2452224" cy="49257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284C34-920D-4103-B595-319B1F233E73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803E739-E0EE-4C71-BC89-8A6A5D8AB9EF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779852"/>
      </p:ext>
    </p:extLst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8AEEA-F513-4331-B8DE-022DB92E6E42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F9DCDE-E5C8-43F5-8433-13C5B3887A7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436DB85-963F-4D2C-8439-A1EEA04BB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03" y="1473199"/>
            <a:ext cx="4948476" cy="49517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901E0B-F466-4ED1-B843-55D7AA60A00B}"/>
              </a:ext>
            </a:extLst>
          </p:cNvPr>
          <p:cNvSpPr/>
          <p:nvPr/>
        </p:nvSpPr>
        <p:spPr>
          <a:xfrm>
            <a:off x="1216455" y="1403076"/>
            <a:ext cx="513473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我国境内</a:t>
            </a:r>
            <a:endParaRPr lang="en-US" altLang="zh-CN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已知的最早人类是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D5E372B-3B82-444D-9A57-04D4BD1161CB}"/>
              </a:ext>
            </a:extLst>
          </p:cNvPr>
          <p:cNvGrpSpPr/>
          <p:nvPr/>
        </p:nvGrpSpPr>
        <p:grpSpPr>
          <a:xfrm>
            <a:off x="2707769" y="3335979"/>
            <a:ext cx="2452224" cy="492571"/>
            <a:chOff x="6651136" y="3576692"/>
            <a:chExt cx="2452224" cy="49257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ADC1F81-5796-4E33-9F1E-4F9685E7200F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山顶洞人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9CD6921-C4E9-4B92-A124-E643171ADBAE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BABE40-B14F-4453-97EC-3F8D356617C0}"/>
              </a:ext>
            </a:extLst>
          </p:cNvPr>
          <p:cNvGrpSpPr/>
          <p:nvPr/>
        </p:nvGrpSpPr>
        <p:grpSpPr>
          <a:xfrm>
            <a:off x="2707769" y="4014328"/>
            <a:ext cx="2452224" cy="492571"/>
            <a:chOff x="6651136" y="3576692"/>
            <a:chExt cx="2452224" cy="49257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0BB9AD0-E68A-4CC0-8D5B-528A6D9A4749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元谋人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67E9DC-BD8F-4ED5-9857-8701C2FD0EA3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239244-62FE-402D-B0D5-4E67250AFDF5}"/>
              </a:ext>
            </a:extLst>
          </p:cNvPr>
          <p:cNvGrpSpPr/>
          <p:nvPr/>
        </p:nvGrpSpPr>
        <p:grpSpPr>
          <a:xfrm>
            <a:off x="2707769" y="4692677"/>
            <a:ext cx="2452224" cy="492571"/>
            <a:chOff x="6651136" y="3576692"/>
            <a:chExt cx="2452224" cy="49257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2A3F71-A3D4-41A6-92A3-91A9826D05D0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蓝田人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CA77E30-02D7-4D98-A157-843D38C04C0D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1103BDA-C174-44FB-B37C-710941E877DF}"/>
              </a:ext>
            </a:extLst>
          </p:cNvPr>
          <p:cNvGrpSpPr/>
          <p:nvPr/>
        </p:nvGrpSpPr>
        <p:grpSpPr>
          <a:xfrm>
            <a:off x="2707769" y="5371027"/>
            <a:ext cx="2452224" cy="492571"/>
            <a:chOff x="6651136" y="3576692"/>
            <a:chExt cx="2452224" cy="49257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8BD1009-D793-4B6D-A737-473679443BAA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3ADED3D-B3B2-4CC2-80A2-7C21614FDF5C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179928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BB193E8-A79D-4217-A6BB-AE08CDBF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9" y="791241"/>
            <a:ext cx="3996567" cy="61770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CD1F72-CD7C-4460-8E7E-0A5722795286}"/>
              </a:ext>
            </a:extLst>
          </p:cNvPr>
          <p:cNvSpPr/>
          <p:nvPr/>
        </p:nvSpPr>
        <p:spPr>
          <a:xfrm>
            <a:off x="5288272" y="1494516"/>
            <a:ext cx="513473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最早进入氏族公社</a:t>
            </a:r>
            <a:endParaRPr lang="en-US" altLang="zh-CN" sz="4800" b="1" dirty="0">
              <a:solidFill>
                <a:srgbClr val="D32829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时期的远古人类是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A77120-C565-4649-ACE8-0D424BA90244}"/>
              </a:ext>
            </a:extLst>
          </p:cNvPr>
          <p:cNvGrpSpPr/>
          <p:nvPr/>
        </p:nvGrpSpPr>
        <p:grpSpPr>
          <a:xfrm>
            <a:off x="6853049" y="3427419"/>
            <a:ext cx="2452224" cy="492571"/>
            <a:chOff x="6651136" y="3576692"/>
            <a:chExt cx="2452224" cy="4925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6D242A-F3FD-4F64-B10D-7D6F5E1839B9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山顶洞人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A94D122-DA62-4D17-9B09-5EE99409AEA7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41A030-8B66-4011-A403-AF6FB72183A7}"/>
              </a:ext>
            </a:extLst>
          </p:cNvPr>
          <p:cNvGrpSpPr/>
          <p:nvPr/>
        </p:nvGrpSpPr>
        <p:grpSpPr>
          <a:xfrm>
            <a:off x="6853049" y="4105768"/>
            <a:ext cx="2452224" cy="492571"/>
            <a:chOff x="6651136" y="3576692"/>
            <a:chExt cx="2452224" cy="4925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715187-B12B-49BF-8ADB-EF8B5729DE8D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元谋人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7B96A32-4D25-4EF9-B961-CE27AFE44D6F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A1D2058-9CB3-406B-AF62-3434E2E4E926}"/>
              </a:ext>
            </a:extLst>
          </p:cNvPr>
          <p:cNvGrpSpPr/>
          <p:nvPr/>
        </p:nvGrpSpPr>
        <p:grpSpPr>
          <a:xfrm>
            <a:off x="6853049" y="4784117"/>
            <a:ext cx="2452224" cy="492571"/>
            <a:chOff x="6651136" y="3576692"/>
            <a:chExt cx="2452224" cy="49257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8B08EDB-BF92-44B2-9AE3-0A63FD054FBE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蓝田人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C080818-0D4F-4E29-BC81-160D77908AA6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EAEBBB-0BAD-46ED-A8FF-B12703581327}"/>
              </a:ext>
            </a:extLst>
          </p:cNvPr>
          <p:cNvGrpSpPr/>
          <p:nvPr/>
        </p:nvGrpSpPr>
        <p:grpSpPr>
          <a:xfrm>
            <a:off x="6853049" y="5462467"/>
            <a:ext cx="2452224" cy="492571"/>
            <a:chOff x="6651136" y="3576692"/>
            <a:chExt cx="2452224" cy="49257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38BD31-7696-4B9F-94BB-2300BDCB002D}"/>
                </a:ext>
              </a:extLst>
            </p:cNvPr>
            <p:cNvSpPr/>
            <p:nvPr/>
          </p:nvSpPr>
          <p:spPr>
            <a:xfrm>
              <a:off x="7063790" y="3576692"/>
              <a:ext cx="2039570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北京人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A39192-DDFA-402E-B84B-F0C52A3F2E52}"/>
                </a:ext>
              </a:extLst>
            </p:cNvPr>
            <p:cNvSpPr/>
            <p:nvPr/>
          </p:nvSpPr>
          <p:spPr>
            <a:xfrm>
              <a:off x="6651136" y="3719678"/>
              <a:ext cx="264160" cy="264160"/>
            </a:xfrm>
            <a:prstGeom prst="ellipse">
              <a:avLst/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973769"/>
      </p:ext>
    </p:extLst>
  </p:cSld>
  <p:clrMapOvr>
    <a:masterClrMapping/>
  </p:clrMapOvr>
  <p:transition spd="slow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B7ED2A-EA85-43D3-AF44-024A57640FD8}"/>
              </a:ext>
            </a:extLst>
          </p:cNvPr>
          <p:cNvCxnSpPr/>
          <p:nvPr/>
        </p:nvCxnSpPr>
        <p:spPr>
          <a:xfrm>
            <a:off x="3242238" y="4867369"/>
            <a:ext cx="5707524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5F35F80-B79E-4AA8-BCEC-66060949F1CC}"/>
              </a:ext>
            </a:extLst>
          </p:cNvPr>
          <p:cNvSpPr/>
          <p:nvPr/>
        </p:nvSpPr>
        <p:spPr>
          <a:xfrm>
            <a:off x="3737024" y="2356391"/>
            <a:ext cx="4717958" cy="240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000"/>
              </a:lnSpc>
            </a:pPr>
            <a:r>
              <a:rPr lang="zh-CN" altLang="en-US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感谢您的</a:t>
            </a:r>
            <a:endParaRPr lang="en-US" altLang="zh-CN" sz="88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>
              <a:lnSpc>
                <a:spcPts val="9000"/>
              </a:lnSpc>
            </a:pPr>
            <a:r>
              <a:rPr lang="zh-CN" altLang="en-US" sz="8800" b="1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耐心观看</a:t>
            </a:r>
            <a:endParaRPr lang="zh-CN" altLang="en-US" sz="8800" b="1" i="0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67B335-0C2A-4126-839A-C747305F612B}"/>
              </a:ext>
            </a:extLst>
          </p:cNvPr>
          <p:cNvGrpSpPr/>
          <p:nvPr/>
        </p:nvGrpSpPr>
        <p:grpSpPr>
          <a:xfrm>
            <a:off x="3242238" y="1450648"/>
            <a:ext cx="5707524" cy="527090"/>
            <a:chOff x="3167955" y="1318568"/>
            <a:chExt cx="5707524" cy="52709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ED80F04-9FAF-43D1-B849-3DC1491ADFF0}"/>
                </a:ext>
              </a:extLst>
            </p:cNvPr>
            <p:cNvSpPr/>
            <p:nvPr/>
          </p:nvSpPr>
          <p:spPr>
            <a:xfrm>
              <a:off x="3167955" y="1318568"/>
              <a:ext cx="5707524" cy="527090"/>
            </a:xfrm>
            <a:prstGeom prst="roundRect">
              <a:avLst>
                <a:gd name="adj" fmla="val 49678"/>
              </a:avLst>
            </a:prstGeom>
            <a:solidFill>
              <a:srgbClr val="D328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E33D0FC-7851-4C86-92FD-152AEE1B6093}"/>
                </a:ext>
              </a:extLst>
            </p:cNvPr>
            <p:cNvSpPr txBox="1"/>
            <p:nvPr/>
          </p:nvSpPr>
          <p:spPr>
            <a:xfrm>
              <a:off x="3282878" y="1351281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 </a:t>
              </a:r>
              <a:r>
                <a:rPr lang="zh-CN" altLang="en-US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中华文明的起源</a:t>
              </a:r>
              <a:r>
                <a:rPr lang="en-US" altLang="zh-CN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PPT</a:t>
              </a:r>
              <a:r>
                <a:rPr lang="zh-CN" altLang="en-US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课件 </a:t>
              </a:r>
              <a:r>
                <a:rPr lang="en-US" altLang="zh-CN" sz="2400" spc="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</a:t>
              </a:r>
              <a:endParaRPr lang="zh-CN" altLang="en-US" sz="2400" spc="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190404-6EC9-474F-8C7C-7AE52FD28C38}"/>
              </a:ext>
            </a:extLst>
          </p:cNvPr>
          <p:cNvSpPr txBox="1"/>
          <p:nvPr/>
        </p:nvSpPr>
        <p:spPr>
          <a:xfrm>
            <a:off x="3213327" y="4990236"/>
            <a:ext cx="592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15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DESIGNED BY ALONIC</a:t>
            </a:r>
            <a:endParaRPr lang="zh-CN" altLang="en-US" spc="15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7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13E70D-99E2-4258-9DAC-5B4CB4C5B788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0074ED-B850-413A-A98F-51D83E44BF61}"/>
              </a:ext>
            </a:extLst>
          </p:cNvPr>
          <p:cNvSpPr txBox="1"/>
          <p:nvPr/>
        </p:nvSpPr>
        <p:spPr>
          <a:xfrm>
            <a:off x="1652955" y="127570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F89445-5576-4474-886A-CF386F4333A7}"/>
              </a:ext>
            </a:extLst>
          </p:cNvPr>
          <p:cNvSpPr txBox="1"/>
          <p:nvPr/>
        </p:nvSpPr>
        <p:spPr>
          <a:xfrm>
            <a:off x="1652955" y="509073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/>
                </a:solidFill>
              </a:rPr>
              <a:t>更多精品</a:t>
            </a:r>
            <a:r>
              <a:rPr lang="en-US" altLang="zh-CN" b="1" dirty="0">
                <a:solidFill>
                  <a:schemeClr val="tx1"/>
                </a:solidFill>
              </a:rPr>
              <a:t>PPT</a:t>
            </a:r>
            <a:r>
              <a:rPr lang="zh-CN" altLang="en-US" b="1" dirty="0">
                <a:solidFill>
                  <a:schemeClr val="tx1"/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hlinkClick r:id="rId3"/>
              </a:rPr>
              <a:t>http://ibaotu.com/ppt/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525AE2-3218-47CD-8B3F-F202EE2B9321}"/>
              </a:ext>
            </a:extLst>
          </p:cNvPr>
          <p:cNvGrpSpPr/>
          <p:nvPr/>
        </p:nvGrpSpPr>
        <p:grpSpPr>
          <a:xfrm>
            <a:off x="9313097" y="509073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8E992E1-40A7-4976-A512-4838DA5DA548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56752BE-DF93-4CC8-870F-7F31BE48BAA7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5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633CE5-B5A8-4AD1-A113-E21430FD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" y="3162"/>
            <a:ext cx="12195638" cy="1053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E72BF9-C72F-4EC9-85C8-D9CC0BFE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" y="5801360"/>
            <a:ext cx="12195638" cy="10534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A92760-5AED-4A6B-931A-AD5375FEB1D4}"/>
              </a:ext>
            </a:extLst>
          </p:cNvPr>
          <p:cNvSpPr txBox="1"/>
          <p:nvPr/>
        </p:nvSpPr>
        <p:spPr>
          <a:xfrm>
            <a:off x="376338" y="1324188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TD Briliants Typeface" pitchFamily="50" charset="0"/>
                <a:ea typeface="微软雅黑" panose="020B0503020204020204" pitchFamily="34" charset="-122"/>
              </a:rPr>
              <a:t>MỤC LỤC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MTD Briliants Typeface" pitchFamily="50" charset="0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9D79CC6-E749-4085-B323-8AA37EEB4C12}"/>
              </a:ext>
            </a:extLst>
          </p:cNvPr>
          <p:cNvSpPr/>
          <p:nvPr/>
        </p:nvSpPr>
        <p:spPr>
          <a:xfrm>
            <a:off x="5716655" y="1805402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女娲造人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74B64DD-5554-41FD-B302-9A7F89E442E8}"/>
              </a:ext>
            </a:extLst>
          </p:cNvPr>
          <p:cNvSpPr/>
          <p:nvPr/>
        </p:nvSpPr>
        <p:spPr>
          <a:xfrm>
            <a:off x="5716655" y="3974560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上帝造人</a:t>
            </a:r>
          </a:p>
        </p:txBody>
      </p:sp>
      <p:sp>
        <p:nvSpPr>
          <p:cNvPr id="16" name="矩形: 圆角 9">
            <a:extLst>
              <a:ext uri="{FF2B5EF4-FFF2-40B4-BE49-F238E27FC236}">
                <a16:creationId xmlns:a16="http://schemas.microsoft.com/office/drawing/2014/main" id="{DC328C8A-AAC7-4673-AB76-0B73386D07EC}"/>
              </a:ext>
            </a:extLst>
          </p:cNvPr>
          <p:cNvSpPr/>
          <p:nvPr/>
        </p:nvSpPr>
        <p:spPr>
          <a:xfrm>
            <a:off x="8770537" y="1805402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女娲造人</a:t>
            </a:r>
          </a:p>
        </p:txBody>
      </p:sp>
      <p:sp>
        <p:nvSpPr>
          <p:cNvPr id="17" name="矩形: 圆角 11">
            <a:extLst>
              <a:ext uri="{FF2B5EF4-FFF2-40B4-BE49-F238E27FC236}">
                <a16:creationId xmlns:a16="http://schemas.microsoft.com/office/drawing/2014/main" id="{9B57898B-C27B-4DB4-A554-6B9DEC9F5617}"/>
              </a:ext>
            </a:extLst>
          </p:cNvPr>
          <p:cNvSpPr/>
          <p:nvPr/>
        </p:nvSpPr>
        <p:spPr>
          <a:xfrm>
            <a:off x="8825323" y="3974560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上帝造人</a:t>
            </a:r>
          </a:p>
        </p:txBody>
      </p:sp>
      <p:sp>
        <p:nvSpPr>
          <p:cNvPr id="18" name="矩形: 圆角 9">
            <a:extLst>
              <a:ext uri="{FF2B5EF4-FFF2-40B4-BE49-F238E27FC236}">
                <a16:creationId xmlns:a16="http://schemas.microsoft.com/office/drawing/2014/main" id="{6BCE068A-BEBC-4CA9-BD49-A8752D9BE39E}"/>
              </a:ext>
            </a:extLst>
          </p:cNvPr>
          <p:cNvSpPr/>
          <p:nvPr/>
        </p:nvSpPr>
        <p:spPr>
          <a:xfrm>
            <a:off x="2607987" y="1805402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女娲造人</a:t>
            </a:r>
          </a:p>
        </p:txBody>
      </p:sp>
      <p:sp>
        <p:nvSpPr>
          <p:cNvPr id="19" name="矩形: 圆角 9">
            <a:extLst>
              <a:ext uri="{FF2B5EF4-FFF2-40B4-BE49-F238E27FC236}">
                <a16:creationId xmlns:a16="http://schemas.microsoft.com/office/drawing/2014/main" id="{3756894A-FA1B-4F4E-867D-9FF7A944FA2E}"/>
              </a:ext>
            </a:extLst>
          </p:cNvPr>
          <p:cNvSpPr/>
          <p:nvPr/>
        </p:nvSpPr>
        <p:spPr>
          <a:xfrm>
            <a:off x="2607987" y="4023780"/>
            <a:ext cx="2783780" cy="1513840"/>
          </a:xfrm>
          <a:prstGeom prst="roundRect">
            <a:avLst>
              <a:gd name="adj" fmla="val 24721"/>
            </a:avLst>
          </a:prstGeom>
          <a:solidFill>
            <a:srgbClr val="D32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女娲造人</a:t>
            </a:r>
          </a:p>
        </p:txBody>
      </p:sp>
    </p:spTree>
    <p:extLst>
      <p:ext uri="{BB962C8B-B14F-4D97-AF65-F5344CB8AC3E}">
        <p14:creationId xmlns:p14="http://schemas.microsoft.com/office/powerpoint/2010/main" val="39874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DA20E1-AD2F-4282-A9EA-8AC05B52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5400"/>
            <a:ext cx="8128000" cy="579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09F2DD6-B930-4366-84B4-8BC62E6A8689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98B3F6-A550-4196-9777-717EFDA5BE42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279940A-C20E-4DC2-B6B3-6A428113356A}"/>
              </a:ext>
            </a:extLst>
          </p:cNvPr>
          <p:cNvSpPr/>
          <p:nvPr/>
        </p:nvSpPr>
        <p:spPr>
          <a:xfrm>
            <a:off x="6537429" y="2382650"/>
            <a:ext cx="4775200" cy="227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相传女娲以泥土仿照自己抟土造人，创造并构建人类社会；又替人类立下了婚姻制度，使青年两性相互婚配，繁衍后代，因此也被传为主职姻缘与情爱的皋禖古神。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211F8F-F9D8-446C-BCD7-C55F7949BB22}"/>
              </a:ext>
            </a:extLst>
          </p:cNvPr>
          <p:cNvSpPr/>
          <p:nvPr/>
        </p:nvSpPr>
        <p:spPr>
          <a:xfrm>
            <a:off x="6537429" y="1583324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女娲造人</a:t>
            </a:r>
          </a:p>
        </p:txBody>
      </p:sp>
    </p:spTree>
    <p:extLst>
      <p:ext uri="{BB962C8B-B14F-4D97-AF65-F5344CB8AC3E}">
        <p14:creationId xmlns:p14="http://schemas.microsoft.com/office/powerpoint/2010/main" val="19260062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427EA-78AB-4ABC-A327-2FE7E3780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99" y="527436"/>
            <a:ext cx="7729673" cy="58031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AC03BE-8BE2-446E-9318-0FD372E25606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2AB6316-E1F4-4DD8-ABC7-1B874C559611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DA33DE0-4213-471B-BC94-D4C44B7C61A5}"/>
              </a:ext>
            </a:extLst>
          </p:cNvPr>
          <p:cNvSpPr/>
          <p:nvPr/>
        </p:nvSpPr>
        <p:spPr>
          <a:xfrm>
            <a:off x="779351" y="2921842"/>
            <a:ext cx="385063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圣经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旧约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创世纪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记载，神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耶和华照自己的形像造了人类的祖先男人亚当，再用亚当的一个肋骨创造了女人夏娃，并安置第一对男女住在伊甸园中。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DFABAC-BAD6-412D-BB7F-6A2880E7244A}"/>
              </a:ext>
            </a:extLst>
          </p:cNvPr>
          <p:cNvSpPr/>
          <p:nvPr/>
        </p:nvSpPr>
        <p:spPr>
          <a:xfrm>
            <a:off x="1587216" y="1867610"/>
            <a:ext cx="22349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上帝造人</a:t>
            </a:r>
          </a:p>
        </p:txBody>
      </p:sp>
    </p:spTree>
    <p:extLst>
      <p:ext uri="{BB962C8B-B14F-4D97-AF65-F5344CB8AC3E}">
        <p14:creationId xmlns:p14="http://schemas.microsoft.com/office/powerpoint/2010/main" val="2946627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8D023C-8856-4092-8206-EEFBA78413A0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A458FEA-9FB5-4EF9-8450-65490BCC8CD1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8DE9474-FFF1-40EC-A7AD-3F3B7A8E183D}"/>
              </a:ext>
            </a:extLst>
          </p:cNvPr>
          <p:cNvGrpSpPr/>
          <p:nvPr/>
        </p:nvGrpSpPr>
        <p:grpSpPr>
          <a:xfrm>
            <a:off x="7849795" y="1908874"/>
            <a:ext cx="2685732" cy="1528768"/>
            <a:chOff x="7754883" y="1387475"/>
            <a:chExt cx="2685732" cy="1528768"/>
          </a:xfrm>
        </p:grpSpPr>
        <p:pic>
          <p:nvPicPr>
            <p:cNvPr id="7" name="Picture 3" descr="元谋">
              <a:extLst>
                <a:ext uri="{FF2B5EF4-FFF2-40B4-BE49-F238E27FC236}">
                  <a16:creationId xmlns:a16="http://schemas.microsoft.com/office/drawing/2014/main" id="{A804EE99-133E-4ECA-99D4-585A367A2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BF2E3"/>
                </a:clrFrom>
                <a:clrTo>
                  <a:srgbClr val="FBF2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785" y="1387475"/>
              <a:ext cx="1089025" cy="99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FBD41AAA-AA0A-485F-B509-36A00B532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883" y="2423672"/>
              <a:ext cx="2685732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dirty="0"/>
                <a:t>元谋人的牙齿化石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F43A08-1122-495B-A506-990683B0CF52}"/>
              </a:ext>
            </a:extLst>
          </p:cNvPr>
          <p:cNvGrpSpPr/>
          <p:nvPr/>
        </p:nvGrpSpPr>
        <p:grpSpPr>
          <a:xfrm>
            <a:off x="7567516" y="3883655"/>
            <a:ext cx="3390900" cy="1982933"/>
            <a:chOff x="7420610" y="3722688"/>
            <a:chExt cx="3390900" cy="1982933"/>
          </a:xfrm>
        </p:grpSpPr>
        <p:pic>
          <p:nvPicPr>
            <p:cNvPr id="6" name="Picture 2" descr="元谋人使用的刮削器">
              <a:extLst>
                <a:ext uri="{FF2B5EF4-FFF2-40B4-BE49-F238E27FC236}">
                  <a16:creationId xmlns:a16="http://schemas.microsoft.com/office/drawing/2014/main" id="{5F3BECD6-4469-4B46-90B9-56B0AAB88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7EFDE"/>
                </a:clrFrom>
                <a:clrTo>
                  <a:srgbClr val="F7EFD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610" y="3722688"/>
              <a:ext cx="33909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3306AEF8-1210-4DAB-B136-A03ACD15C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8733" y="5177271"/>
              <a:ext cx="2954655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dirty="0"/>
                <a:t>元谋人使用的刮削器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D105F77-95E5-438B-8BB0-4401567D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33584" y="1264075"/>
            <a:ext cx="4902452" cy="4089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9C07790-1409-4B0C-B907-CA456FE297F3}"/>
              </a:ext>
            </a:extLst>
          </p:cNvPr>
          <p:cNvSpPr/>
          <p:nvPr/>
        </p:nvSpPr>
        <p:spPr>
          <a:xfrm>
            <a:off x="2820633" y="5512645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元谋人</a:t>
            </a:r>
          </a:p>
        </p:txBody>
      </p:sp>
    </p:spTree>
    <p:extLst>
      <p:ext uri="{BB962C8B-B14F-4D97-AF65-F5344CB8AC3E}">
        <p14:creationId xmlns:p14="http://schemas.microsoft.com/office/powerpoint/2010/main" val="67885784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0A1B4D-0957-4FB1-BD76-03E078199593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78FB0DC-13D3-48F0-B805-BBDF5BED00D6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imgsa.baidu.com/timg?image&amp;quality=80&amp;size=b9999_10000&amp;sec=1512642626356&amp;di=296cea768c1ff7ece67e22676701d221&amp;imgtype=0&amp;src=http%3A%2F%2Fimglife.gmw.cn%2Fattachement%2Fjpg%2Fsite2%2F20160902%2F1205962970170999287.jpg">
            <a:extLst>
              <a:ext uri="{FF2B5EF4-FFF2-40B4-BE49-F238E27FC236}">
                <a16:creationId xmlns:a16="http://schemas.microsoft.com/office/drawing/2014/main" id="{6746E403-B1EA-42DF-87FB-380D088B4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9" t="15067" r="38089" b="24843"/>
          <a:stretch/>
        </p:blipFill>
        <p:spPr bwMode="auto">
          <a:xfrm>
            <a:off x="7900906" y="1539239"/>
            <a:ext cx="2492773" cy="323596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E0EEBA9-DD21-4841-B095-CBB462045238}"/>
              </a:ext>
            </a:extLst>
          </p:cNvPr>
          <p:cNvSpPr/>
          <p:nvPr/>
        </p:nvSpPr>
        <p:spPr>
          <a:xfrm>
            <a:off x="8283114" y="4933525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D32829"/>
                </a:solidFill>
                <a:effectLst>
                  <a:outerShdw blurRad="38100" dist="38100" dir="2700000" algn="tl">
                    <a:schemeClr val="tx1">
                      <a:lumMod val="50000"/>
                      <a:lumOff val="50000"/>
                      <a:alpha val="43000"/>
                    </a:schemeClr>
                  </a:outerShdw>
                </a:effectLst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北京人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554AFF5-D028-4D3E-A82A-029FBD1AFD14}"/>
              </a:ext>
            </a:extLst>
          </p:cNvPr>
          <p:cNvGrpSpPr/>
          <p:nvPr/>
        </p:nvGrpSpPr>
        <p:grpSpPr>
          <a:xfrm>
            <a:off x="1493520" y="1630679"/>
            <a:ext cx="3657794" cy="947285"/>
            <a:chOff x="953520" y="1457959"/>
            <a:chExt cx="3657794" cy="9472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142365-40FC-4EF3-863E-6BC58E60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E96C3D96-8188-4DF8-BEB2-2F5010CAB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3" y="1505388"/>
              <a:ext cx="2685732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为什么叫北京人？</a:t>
              </a:r>
              <a:endParaRPr lang="zh-CN" altLang="zh-CN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F66D5DF-C7EB-4103-8BE7-EFC8CF6D5F82}"/>
                </a:ext>
              </a:extLst>
            </p:cNvPr>
            <p:cNvSpPr/>
            <p:nvPr/>
          </p:nvSpPr>
          <p:spPr>
            <a:xfrm>
              <a:off x="1605363" y="2005134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发现于北京周口店龙骨山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5856E4-237A-4806-8C34-A9B93E37B0D6}"/>
              </a:ext>
            </a:extLst>
          </p:cNvPr>
          <p:cNvGrpSpPr/>
          <p:nvPr/>
        </p:nvGrpSpPr>
        <p:grpSpPr>
          <a:xfrm>
            <a:off x="1493520" y="2747713"/>
            <a:ext cx="3337575" cy="947285"/>
            <a:chOff x="953520" y="1457959"/>
            <a:chExt cx="3337575" cy="94728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FBA5ACA-F30B-40C6-A018-BDC3EB21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C592DA12-DAAA-4009-A7C0-DD1AD53BD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3" y="1505388"/>
              <a:ext cx="2685732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北京人距今有多久？</a:t>
              </a:r>
              <a:endParaRPr lang="zh-CN" altLang="zh-CN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1E57EA-B97F-48CB-898A-1156CCFB6AB1}"/>
                </a:ext>
              </a:extLst>
            </p:cNvPr>
            <p:cNvSpPr/>
            <p:nvPr/>
          </p:nvSpPr>
          <p:spPr>
            <a:xfrm>
              <a:off x="1605363" y="2005134"/>
              <a:ext cx="17748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70</a:t>
              </a: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～</a:t>
              </a:r>
              <a:r>
                <a:rPr lang="en-US" altLang="zh-CN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万年前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81239B2-7E5F-46DD-93EA-7A43AE86132B}"/>
              </a:ext>
            </a:extLst>
          </p:cNvPr>
          <p:cNvGrpSpPr/>
          <p:nvPr/>
        </p:nvGrpSpPr>
        <p:grpSpPr>
          <a:xfrm>
            <a:off x="1493520" y="3864747"/>
            <a:ext cx="4902905" cy="947285"/>
            <a:chOff x="953520" y="1457959"/>
            <a:chExt cx="4902905" cy="94728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427FC6E-7EA5-4364-842D-FB01D193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B1FA10CC-D839-4322-97B9-D66C1EC98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4251063" cy="5283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北京人为我们留下了什么遗物？</a:t>
              </a:r>
              <a:endParaRPr lang="zh-CN" altLang="zh-CN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89A0A07-0001-43AB-B111-8FD6C6D44041}"/>
                </a:ext>
              </a:extLst>
            </p:cNvPr>
            <p:cNvSpPr/>
            <p:nvPr/>
          </p:nvSpPr>
          <p:spPr>
            <a:xfrm>
              <a:off x="1605363" y="2005134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头盖骨、工具、灰烬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11BF6B-B50D-4CC9-A567-C81BAAED9AA1}"/>
              </a:ext>
            </a:extLst>
          </p:cNvPr>
          <p:cNvGrpSpPr/>
          <p:nvPr/>
        </p:nvGrpSpPr>
        <p:grpSpPr>
          <a:xfrm>
            <a:off x="1493520" y="4981780"/>
            <a:ext cx="4902905" cy="947285"/>
            <a:chOff x="953520" y="1457959"/>
            <a:chExt cx="4902905" cy="94728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9F3E0D-836C-44A5-BAA9-A02DA051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20" y="1457959"/>
              <a:ext cx="540000" cy="540000"/>
            </a:xfrm>
            <a:prstGeom prst="rect">
              <a:avLst/>
            </a:prstGeom>
          </p:spPr>
        </p:pic>
        <p:sp>
          <p:nvSpPr>
            <p:cNvPr id="23" name="Text Box 4">
              <a:extLst>
                <a:ext uri="{FF2B5EF4-FFF2-40B4-BE49-F238E27FC236}">
                  <a16:creationId xmlns:a16="http://schemas.microsoft.com/office/drawing/2014/main" id="{70AC4E87-75B3-45E5-9646-35EBDE9DF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362" y="1505388"/>
              <a:ext cx="4251063" cy="4925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3400"/>
                </a:lnSpc>
                <a:defRPr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stellar" panose="020A0402060406010301" pitchFamily="18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dirty="0"/>
                <a:t>北京人的特点是什么？</a:t>
              </a:r>
              <a:endParaRPr lang="zh-CN" altLang="zh-CN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23B310-9EA4-4724-9A1A-AFE24F5A3200}"/>
                </a:ext>
              </a:extLst>
            </p:cNvPr>
            <p:cNvSpPr/>
            <p:nvPr/>
          </p:nvSpPr>
          <p:spPr>
            <a:xfrm>
              <a:off x="1605363" y="2005134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i="1" dirty="0">
                  <a:solidFill>
                    <a:srgbClr val="D32829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能够制造和使用简单工具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485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12508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8B4782-673D-4B43-A817-E01D8CAA7691}"/>
              </a:ext>
            </a:extLst>
          </p:cNvPr>
          <p:cNvSpPr txBox="1"/>
          <p:nvPr/>
        </p:nvSpPr>
        <p:spPr>
          <a:xfrm>
            <a:off x="909774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CA8BC3-2AE0-4CCF-B8AD-68CD4DA0D451}"/>
              </a:ext>
            </a:extLst>
          </p:cNvPr>
          <p:cNvCxnSpPr/>
          <p:nvPr/>
        </p:nvCxnSpPr>
        <p:spPr>
          <a:xfrm>
            <a:off x="9164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timgsa.baidu.com/timg?image&amp;quality=80&amp;size=b9999_10000&amp;sec=1512643340118&amp;di=0dd49094cdb52348dfbea7ee83888a74&amp;imgtype=0&amp;src=http%3A%2F%2Fimglife.gmw.cn%2Fattachement%2Fjpg%2Fsite2%2F20160902%2F1205962970170999287.jpg">
            <a:extLst>
              <a:ext uri="{FF2B5EF4-FFF2-40B4-BE49-F238E27FC236}">
                <a16:creationId xmlns:a16="http://schemas.microsoft.com/office/drawing/2014/main" id="{DD20B781-695E-4811-A410-62A9B9833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 b="12825"/>
          <a:stretch/>
        </p:blipFill>
        <p:spPr bwMode="auto">
          <a:xfrm>
            <a:off x="1648410" y="1154668"/>
            <a:ext cx="8895181" cy="4165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A6FB86-8022-4FBB-AD4E-CB77959A366E}"/>
              </a:ext>
            </a:extLst>
          </p:cNvPr>
          <p:cNvSpPr txBox="1"/>
          <p:nvPr/>
        </p:nvSpPr>
        <p:spPr>
          <a:xfrm>
            <a:off x="1705085" y="5573425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仔细观察上图古猿、北京人和现代人的不同之处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8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50EAFFE-4FC6-4C73-8E32-E53E121B651D}"/>
              </a:ext>
            </a:extLst>
          </p:cNvPr>
          <p:cNvSpPr/>
          <p:nvPr/>
        </p:nvSpPr>
        <p:spPr>
          <a:xfrm>
            <a:off x="4435" y="0"/>
            <a:ext cx="12187565" cy="6854838"/>
          </a:xfrm>
          <a:prstGeom prst="rect">
            <a:avLst/>
          </a:prstGeom>
          <a:solidFill>
            <a:srgbClr val="F1DEB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B08E93-9216-488C-A543-1CB4843751B2}"/>
              </a:ext>
            </a:extLst>
          </p:cNvPr>
          <p:cNvSpPr txBox="1"/>
          <p:nvPr/>
        </p:nvSpPr>
        <p:spPr>
          <a:xfrm>
            <a:off x="522709" y="32030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中国境内的早期人类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DBC0057-CFA7-4044-A53C-32AA0722A4E4}"/>
              </a:ext>
            </a:extLst>
          </p:cNvPr>
          <p:cNvCxnSpPr/>
          <p:nvPr/>
        </p:nvCxnSpPr>
        <p:spPr>
          <a:xfrm>
            <a:off x="-20320" y="699800"/>
            <a:ext cx="3027680" cy="0"/>
          </a:xfrm>
          <a:prstGeom prst="line">
            <a:avLst/>
          </a:prstGeom>
          <a:ln>
            <a:solidFill>
              <a:srgbClr val="D32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39D0AE8-9F67-4904-B967-57E5D96CC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7" y="1602740"/>
            <a:ext cx="720000" cy="72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0B386C-6486-4E25-9C00-5495B26CC67D}"/>
              </a:ext>
            </a:extLst>
          </p:cNvPr>
          <p:cNvSpPr/>
          <p:nvPr/>
        </p:nvSpPr>
        <p:spPr>
          <a:xfrm>
            <a:off x="2995632" y="1547241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像猿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D8A6C53-1A78-4A03-A2EB-0131186E3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010" y="1698564"/>
            <a:ext cx="5498553" cy="9643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400"/>
              </a:lnSpc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/>
              <a:t>前额地平、眉脊骨粗壮</a:t>
            </a:r>
            <a:endParaRPr lang="en-US" altLang="zh-CN" dirty="0"/>
          </a:p>
          <a:p>
            <a:pPr algn="l"/>
            <a:r>
              <a:rPr lang="zh-CN" altLang="en-US" dirty="0"/>
              <a:t>颧骨高突、嘴巴前伸、没有明显的下颌</a:t>
            </a:r>
            <a:endParaRPr lang="zh-CN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004A85-3BA9-4928-BD3F-4D262A0E4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7" y="3134879"/>
            <a:ext cx="720000" cy="7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9ECAF8D-440D-4D67-BE96-3BB6321B3DA7}"/>
              </a:ext>
            </a:extLst>
          </p:cNvPr>
          <p:cNvSpPr/>
          <p:nvPr/>
        </p:nvSpPr>
        <p:spPr>
          <a:xfrm>
            <a:off x="2995632" y="3079380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D32829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像人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3E91857-2F52-4235-8E6F-F668EECF6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010" y="3230703"/>
            <a:ext cx="5498553" cy="9643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400"/>
              </a:lnSpc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stellar" panose="020A0402060406010301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/>
              <a:t>手脚分工明显</a:t>
            </a:r>
          </a:p>
          <a:p>
            <a:pPr algn="l"/>
            <a:r>
              <a:rPr lang="zh-CN" altLang="en-US" dirty="0"/>
              <a:t>会制造和使用工具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0F03FF-05E5-45A0-83EC-21F24F0D0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1278"/>
            <a:ext cx="12192000" cy="17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6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1700</Words>
  <Application>Microsoft Office PowerPoint</Application>
  <PresentationFormat>Widescreen</PresentationFormat>
  <Paragraphs>169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微软雅黑</vt:lpstr>
      <vt:lpstr>叶根友特楷简体</vt:lpstr>
      <vt:lpstr>思源黑体 CN Normal</vt:lpstr>
      <vt:lpstr>Arial</vt:lpstr>
      <vt:lpstr>MTD Briliants Typeface</vt:lpstr>
      <vt:lpstr>UTM Davida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高志远</dc:creator>
  <cp:lastModifiedBy>Vu Thanh Trung</cp:lastModifiedBy>
  <cp:revision>177</cp:revision>
  <dcterms:created xsi:type="dcterms:W3CDTF">2017-12-07T05:22:08Z</dcterms:created>
  <dcterms:modified xsi:type="dcterms:W3CDTF">2021-07-31T04:47:28Z</dcterms:modified>
</cp:coreProperties>
</file>